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05" r:id="rId15"/>
    <p:sldId id="311" r:id="rId16"/>
    <p:sldId id="292" r:id="rId17"/>
    <p:sldId id="306" r:id="rId18"/>
    <p:sldId id="307" r:id="rId19"/>
    <p:sldId id="308" r:id="rId20"/>
    <p:sldId id="309" r:id="rId21"/>
    <p:sldId id="310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3"/>
    <p:restoredTop sz="94694"/>
  </p:normalViewPr>
  <p:slideViewPr>
    <p:cSldViewPr snapToGrid="0">
      <p:cViewPr varScale="1">
        <p:scale>
          <a:sx n="147" d="100"/>
          <a:sy n="147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urlconverter.com/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download a small model for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5CD4-3F00-045A-528A-CEE36CE20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791" y="675463"/>
            <a:ext cx="6718777" cy="4188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5DC46B-1A14-7759-9F4F-36036F9E8107}"/>
              </a:ext>
            </a:extLst>
          </p:cNvPr>
          <p:cNvSpPr/>
          <p:nvPr/>
        </p:nvSpPr>
        <p:spPr>
          <a:xfrm>
            <a:off x="4200740" y="3458220"/>
            <a:ext cx="3953233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7BF4B-DEF8-5573-2008-6A826CDE0EDB}"/>
              </a:ext>
            </a:extLst>
          </p:cNvPr>
          <p:cNvSpPr/>
          <p:nvPr/>
        </p:nvSpPr>
        <p:spPr>
          <a:xfrm>
            <a:off x="1678693" y="1640928"/>
            <a:ext cx="2384544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97E2E-1A10-E419-C7FE-EA66A01E9131}"/>
              </a:ext>
            </a:extLst>
          </p:cNvPr>
          <p:cNvSpPr/>
          <p:nvPr/>
        </p:nvSpPr>
        <p:spPr>
          <a:xfrm>
            <a:off x="2346733" y="859996"/>
            <a:ext cx="403343" cy="17815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0943-A9C1-8267-C382-2B6A923F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6" y="180366"/>
            <a:ext cx="7689601" cy="594000"/>
          </a:xfrm>
        </p:spPr>
        <p:txBody>
          <a:bodyPr/>
          <a:lstStyle/>
          <a:p>
            <a:r>
              <a:rPr lang="en-US" dirty="0"/>
              <a:t>Comparing our local model to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B9D70-9C48-BE3F-42F2-A5DD03EBB938}"/>
              </a:ext>
            </a:extLst>
          </p:cNvPr>
          <p:cNvSpPr/>
          <p:nvPr/>
        </p:nvSpPr>
        <p:spPr>
          <a:xfrm>
            <a:off x="473825" y="1111160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0DA33-A3F0-A68B-723A-E6A1E3E9E6D5}"/>
              </a:ext>
            </a:extLst>
          </p:cNvPr>
          <p:cNvSpPr/>
          <p:nvPr/>
        </p:nvSpPr>
        <p:spPr>
          <a:xfrm>
            <a:off x="3397134" y="1111159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F00A7-A80F-AC7B-35EB-FA129E3003AC}"/>
              </a:ext>
            </a:extLst>
          </p:cNvPr>
          <p:cNvSpPr/>
          <p:nvPr/>
        </p:nvSpPr>
        <p:spPr>
          <a:xfrm>
            <a:off x="6320443" y="1136325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4273D-E922-D3BB-3681-F98CCFD9955C}"/>
              </a:ext>
            </a:extLst>
          </p:cNvPr>
          <p:cNvSpPr txBox="1"/>
          <p:nvPr/>
        </p:nvSpPr>
        <p:spPr>
          <a:xfrm>
            <a:off x="746925" y="1196300"/>
            <a:ext cx="9980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Gemma 2B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CA723-51E9-21C1-B262-B97BA2DB56BB}"/>
              </a:ext>
            </a:extLst>
          </p:cNvPr>
          <p:cNvSpPr txBox="1"/>
          <p:nvPr/>
        </p:nvSpPr>
        <p:spPr>
          <a:xfrm>
            <a:off x="3479061" y="1196301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chatGPT-3.5-turbo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5075-91FB-14C3-88B1-C2EA8D475905}"/>
              </a:ext>
            </a:extLst>
          </p:cNvPr>
          <p:cNvSpPr txBox="1"/>
          <p:nvPr/>
        </p:nvSpPr>
        <p:spPr>
          <a:xfrm>
            <a:off x="6641004" y="1196302"/>
            <a:ext cx="9579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CA69C-B0DE-3C18-CAC9-0A0568C8124B}"/>
              </a:ext>
            </a:extLst>
          </p:cNvPr>
          <p:cNvSpPr/>
          <p:nvPr/>
        </p:nvSpPr>
        <p:spPr>
          <a:xfrm>
            <a:off x="473824" y="4253283"/>
            <a:ext cx="1737359" cy="707884"/>
          </a:xfrm>
          <a:prstGeom prst="rect">
            <a:avLst/>
          </a:prstGeom>
          <a:solidFill>
            <a:srgbClr val="7030A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FAFAFF"/>
                </a:solidFill>
              </a:rPr>
              <a:t>After class, you can try other models like llama-3 8B which is very robust for a small model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2AC1-3573-F102-A942-C4F4DD3F4753}"/>
              </a:ext>
            </a:extLst>
          </p:cNvPr>
          <p:cNvSpPr txBox="1"/>
          <p:nvPr/>
        </p:nvSpPr>
        <p:spPr>
          <a:xfrm>
            <a:off x="473824" y="1591827"/>
            <a:ext cx="15627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Open-Source Google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Q8: 8-bit integer would be 256 distinct values, typically ranging from -128 to 127 or from 0 to 255, depending upon the usage for 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BBD5C-915D-19C2-0F78-ED4B7911AD7A}"/>
              </a:ext>
            </a:extLst>
          </p:cNvPr>
          <p:cNvSpPr txBox="1"/>
          <p:nvPr/>
        </p:nvSpPr>
        <p:spPr>
          <a:xfrm>
            <a:off x="3420000" y="1564867"/>
            <a:ext cx="156279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175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03DD2-12D5-299B-AE1C-9C0A016AB11C}"/>
              </a:ext>
            </a:extLst>
          </p:cNvPr>
          <p:cNvSpPr txBox="1"/>
          <p:nvPr/>
        </p:nvSpPr>
        <p:spPr>
          <a:xfrm>
            <a:off x="6338584" y="1564054"/>
            <a:ext cx="156279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8*220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=1.7T Parameters </a:t>
            </a:r>
          </a:p>
          <a:p>
            <a:pPr marL="115888" indent="-107950"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79EE-EDB8-3342-FCD9-4D9858CDD815}"/>
              </a:ext>
            </a:extLst>
          </p:cNvPr>
          <p:cNvSpPr txBox="1"/>
          <p:nvPr/>
        </p:nvSpPr>
        <p:spPr>
          <a:xfrm>
            <a:off x="506355" y="3384218"/>
            <a:ext cx="166254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2 billion parameters * 1 byte per parameter = 2 billion bytes = 2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407AA-C9E0-2E1B-04CE-7FC7DA3471B0}"/>
              </a:ext>
            </a:extLst>
          </p:cNvPr>
          <p:cNvSpPr txBox="1"/>
          <p:nvPr/>
        </p:nvSpPr>
        <p:spPr>
          <a:xfrm>
            <a:off x="3479060" y="3239313"/>
            <a:ext cx="157350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175 billion parameters * 4 bytes per parameter = 700 billion bytes = 700 GB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CA6E7-AAFD-FA18-A8F5-64CBB74C9FEF}"/>
              </a:ext>
            </a:extLst>
          </p:cNvPr>
          <p:cNvSpPr txBox="1"/>
          <p:nvPr/>
        </p:nvSpPr>
        <p:spPr>
          <a:xfrm>
            <a:off x="6338584" y="3316257"/>
            <a:ext cx="171921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6.8 trillion bytes = 6.8 million GB = 6800 TB = 6.8 PB (Petabytes)</a:t>
            </a:r>
          </a:p>
        </p:txBody>
      </p:sp>
    </p:spTree>
    <p:extLst>
      <p:ext uri="{BB962C8B-B14F-4D97-AF65-F5344CB8AC3E}">
        <p14:creationId xmlns:p14="http://schemas.microsoft.com/office/powerpoint/2010/main" val="3796866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C1DF-6093-5893-20AC-3F67868BA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93" y="654440"/>
            <a:ext cx="7124414" cy="4440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DDCFA-FB49-8137-C6B4-0F471379F56D}"/>
              </a:ext>
            </a:extLst>
          </p:cNvPr>
          <p:cNvSpPr/>
          <p:nvPr/>
        </p:nvSpPr>
        <p:spPr>
          <a:xfrm>
            <a:off x="2908206" y="78780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CC56A-869A-538E-1607-FEC156C721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647" y="631767"/>
            <a:ext cx="3912131" cy="4456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6D3A7-B8B4-960A-7A5E-CFA331AF884B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053D-A21A-8C5D-F3ED-8DF2883AD6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433" y="577861"/>
            <a:ext cx="5575316" cy="4428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2D10-D8BF-45DD-9DB4-531880DE43E4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A66A1-FBD3-8930-5654-A2A6004AEC1B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C0F-BC9F-11F7-974B-15D18B2260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073" y="731160"/>
            <a:ext cx="5055979" cy="401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1CD3-8739-A9D8-7F14-5B258D9993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A837C-418A-6A60-66A5-6A100A036B0E}"/>
              </a:ext>
            </a:extLst>
          </p:cNvPr>
          <p:cNvSpPr txBox="1"/>
          <p:nvPr/>
        </p:nvSpPr>
        <p:spPr>
          <a:xfrm>
            <a:off x="0" y="380238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https://curlconverter.com/r/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992176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G_lm-studio.R</a:t>
            </a:r>
            <a:br>
              <a:rPr lang="en-US" dirty="0"/>
            </a:br>
            <a:r>
              <a:rPr lang="en-US" dirty="0" err="1"/>
              <a:t>H_llm_content_generation.R</a:t>
            </a:r>
            <a:br>
              <a:rPr lang="en-US" dirty="0"/>
            </a:br>
            <a:r>
              <a:rPr lang="en-US" dirty="0" err="1"/>
              <a:t>I_llm_sentiment.R</a:t>
            </a:r>
            <a:br>
              <a:rPr lang="en-US" dirty="0"/>
            </a:br>
            <a:r>
              <a:rPr lang="en-US" dirty="0"/>
              <a:t>J_LLM_NER.R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</TotalTime>
  <Words>508</Words>
  <Application>Microsoft Macintosh PowerPoint</Application>
  <PresentationFormat>On-screen Show (16:9)</PresentationFormat>
  <Paragraphs>74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Helvetica</vt:lpstr>
      <vt:lpstr>Roboto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LM-Studio Setup  - download a small model for learning</vt:lpstr>
      <vt:lpstr>Comparing our local model to chatGPT</vt:lpstr>
      <vt:lpstr>Once downloaded, load the model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G_lm-studio.R H_llm_content_generation.R I_llm_sentiment.R J_LLM_NER.R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24</cp:revision>
  <dcterms:modified xsi:type="dcterms:W3CDTF">2024-07-14T03:52:58Z</dcterms:modified>
</cp:coreProperties>
</file>